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jp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hyperlink" Target="https://communications.news.columbia.edu/content/who-we-are" TargetMode="External"/><Relationship Id="rId5" Type="http://schemas.openxmlformats.org/officeDocument/2006/relationships/hyperlink" Target="https://communications.news.columbia.edu/content/who-we-are" TargetMode="External"/><Relationship Id="rId6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im-a-puzzle.com/columbia_low_library_puzzle_3o8n3nrbk.puzzle" TargetMode="External"/><Relationship Id="rId4" Type="http://schemas.openxmlformats.org/officeDocument/2006/relationships/hyperlink" Target="https://im-a-puzzle.com/columbia_low_library_puzzle_3o8n3nrbk.puzzle" TargetMode="External"/><Relationship Id="rId5" Type="http://schemas.openxmlformats.org/officeDocument/2006/relationships/image" Target="../media/image5.jpg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872300" y="1286650"/>
            <a:ext cx="5399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Communications 101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Session 1: Communications Overview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 </a:t>
            </a:r>
            <a: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Facilitators --</a:t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Robert Hornsby                                            Cassandra Nathan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1526" y="2393298"/>
            <a:ext cx="1604725" cy="160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106" l="16367" r="15008" t="3255"/>
          <a:stretch/>
        </p:blipFill>
        <p:spPr>
          <a:xfrm>
            <a:off x="2036062" y="2393299"/>
            <a:ext cx="1604726" cy="16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 Do: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content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the University that is meaningful, engaging and purposeful. 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Deliver and promote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content to stakeholders and audiences both within the University community and externally.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current and future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fulfillment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University initiatives.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also </a:t>
            </a:r>
            <a:r>
              <a:rPr b="1"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 other external entities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such as news outlets (e.g. New York Times, CBS TV, WNYC radio, Huffington Post, etc.) </a:t>
            </a:r>
            <a:r>
              <a:rPr b="1"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the production of content about Columbia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often featuring our experts or research.   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 Do: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“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0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some types of content – written, visual, audio, and multi-media… </a:t>
            </a:r>
            <a:endParaRPr/>
          </a:p>
          <a:p>
            <a:pPr indent="0" lvl="0" marL="120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t/>
            </a: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 Do: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“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0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some types of content – written, visual, audio, and multi-media…</a:t>
            </a:r>
            <a:endParaRPr/>
          </a:p>
          <a:p>
            <a:pPr indent="0" lvl="0" marL="120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Written content – examples: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News articles 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Opinion editorials 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Commentary 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Speeches 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 promotions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Webpages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Blogs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media posts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reports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t/>
            </a:r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4"/>
          <p:cNvSpPr txBox="1"/>
          <p:nvPr/>
        </p:nvSpPr>
        <p:spPr>
          <a:xfrm>
            <a:off x="4060200" y="2379825"/>
            <a:ext cx="3258300" cy="1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Webpages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Blogs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media posts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reports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 Do: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“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0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some types of content – written, visual, audio, and multi-media…</a:t>
            </a:r>
            <a:endParaRPr/>
          </a:p>
          <a:p>
            <a:pPr indent="0" lvl="0" marL="120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 content – examples: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Photography 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Graphics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Other?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1" marL="57785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577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Audio content: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Podcasts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Voice chat events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Multi-media: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Zoom events, webinars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t/>
            </a:r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5"/>
          <p:cNvSpPr txBox="1"/>
          <p:nvPr/>
        </p:nvSpPr>
        <p:spPr>
          <a:xfrm>
            <a:off x="4478175" y="2388350"/>
            <a:ext cx="2686800" cy="21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Audio content: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Podcasts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Voice chat events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Multi-media: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Zoom events, webinars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 Do: Deliver and promote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some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platforms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places where you find our content—both Columbia’s and external…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this course, “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platforms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refer to the medium of transmission – how a story, news or other content is transmitted or delivered to an audience -- that could be online or offline.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577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0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41" name="Google Shape;14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 Do: Deliver and promote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some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platforms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places where you find our content—both Columbia’s and external: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86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Webpages </a:t>
            </a:r>
            <a:endParaRPr/>
          </a:p>
          <a:p>
            <a:pPr indent="-285750" lvl="1" marL="86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media apps (Facebook, Twitter, LinkedIn, Instagram)</a:t>
            </a:r>
            <a:endParaRPr/>
          </a:p>
          <a:p>
            <a:pPr indent="-285750" lvl="1" marL="86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YouTube, Vimeo</a:t>
            </a:r>
            <a:endParaRPr/>
          </a:p>
          <a:p>
            <a:pPr indent="-285750" lvl="1" marL="86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Streaming audio, audio social media apps (voice chat, e.g.: Clubhouse, Wavve, Riffr)</a:t>
            </a:r>
            <a:endParaRPr/>
          </a:p>
          <a:p>
            <a:pPr indent="-285750" lvl="1" marL="86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US" sz="16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rPr>
              <a:t>In print: Newspapers (remember those?) &amp; magazines</a:t>
            </a:r>
            <a:endParaRPr/>
          </a:p>
          <a:p>
            <a:pPr indent="-285750" lvl="1" marL="86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US" sz="16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rPr>
              <a:t>TV broadcast &amp; radio news </a:t>
            </a:r>
            <a:endParaRPr/>
          </a:p>
          <a:p>
            <a:pPr indent="-285750" lvl="1" marL="86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US" sz="16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rPr>
              <a:t>Signage and street banners</a:t>
            </a:r>
            <a:endParaRPr/>
          </a:p>
          <a:p>
            <a:pPr indent="-285750" lvl="1" marL="86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US" sz="16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rPr>
              <a:t>And many others…</a:t>
            </a:r>
            <a:endParaRPr/>
          </a:p>
          <a:p>
            <a:pPr indent="0" lvl="1" marL="577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 Do: Deliver and promote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Notice this – “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Digital First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-- the practice of leading communications with online platforms or channels. More about that later…</a:t>
            </a:r>
            <a:endParaRPr/>
          </a:p>
          <a:p>
            <a:pPr indent="-285750" lvl="1" marL="86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Webpages </a:t>
            </a:r>
            <a:endParaRPr/>
          </a:p>
          <a:p>
            <a:pPr indent="-285750" lvl="1" marL="86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media – Facebook, Twitter, </a:t>
            </a:r>
            <a:endParaRPr/>
          </a:p>
          <a:p>
            <a:pPr indent="0" lvl="1" marL="577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LinkedIn, Instagram</a:t>
            </a:r>
            <a:endParaRPr/>
          </a:p>
          <a:p>
            <a:pPr indent="-285750" lvl="1" marL="86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YouTube, Vimeo</a:t>
            </a:r>
            <a:endParaRPr/>
          </a:p>
          <a:p>
            <a:pPr indent="-285750" lvl="1" marL="863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Podcasts</a:t>
            </a:r>
            <a:endParaRPr/>
          </a:p>
          <a:p>
            <a:pPr indent="0" lvl="0" marL="120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53" name="Google Shape;15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1496" y="2263680"/>
            <a:ext cx="3639312" cy="2599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311700" y="922149"/>
            <a:ext cx="8520600" cy="36467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 Do: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Digital First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some statistics: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 New York Times subscribers (total print &amp; digital) – 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7.5M viewers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(6.7M are digital-only)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 daily U.S. TV Broadcast news (morning &amp; evening network news shows) -- 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8.54M viewers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 Twitter users in U.S. – 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83.3M users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 active Facebook users in North America – 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258M users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 active Facebook users worldwide – 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2.8B users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 total world population (est.) – 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7.8B people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60" name="Google Shape;16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8359" y="2088768"/>
            <a:ext cx="2973941" cy="2938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148" y="943652"/>
            <a:ext cx="7003225" cy="385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311697" y="98824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does What?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Office Integration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learn more see: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WHO WE ARE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Office of Communications and Public Affairs</a:t>
            </a:r>
            <a:endParaRPr sz="1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68" name="Google Shape;168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does What?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course of the next several weeks. We’ll have guests from various units to discuss their roles, responsibilities and day-to-day duties.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We’ll share a dialogue or an interview with each expert.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4" name="Google Shape;17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Communications Overview --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Basics: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Classes cover general topics relating to theory and practice of communications during 8 weeks.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class is organized into three sections: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weekly topical presentation, 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dialogue or interview with an in-house expert, and 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open question-and-answer session.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as many classes as you wish.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week we’ll give you an easy research project before the next class, such as collecting three URLS of websites you think are effective.  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does What?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course of the next several weeks. We’ll have guests from various units to discuss their roles, responsibilities and day-to-day duties.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We’ll share a dialogue or an interview with each expert.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first guest is Shailagh Murray, Executive Vice President for Public Affairs.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will be joined in a dialogue by April Maldonado-Brazil, Administrative Coordinator in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Office of Communications and Public Affairs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0" name="Google Shape;18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Dialogue: “Five Questions”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Question-and-answer period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Contact:</a:t>
            </a:r>
            <a:endParaRPr b="1"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Robert Hornsby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r.hornsby@columbia.edu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Cassandra Nathan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cm2891@columbia.edu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5"/>
          <p:cNvPicPr preferRelativeResize="0"/>
          <p:nvPr/>
        </p:nvPicPr>
        <p:blipFill rotWithShape="1">
          <a:blip r:embed="rId4">
            <a:alphaModFix/>
          </a:blip>
          <a:srcRect b="2440" l="2722" r="3705" t="923"/>
          <a:stretch/>
        </p:blipFill>
        <p:spPr>
          <a:xfrm>
            <a:off x="3685032" y="1700784"/>
            <a:ext cx="4818888" cy="2868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Communications Overview -- Three pillars of Communications: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600" u="sng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en-US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Audience </a:t>
            </a:r>
            <a:r>
              <a:rPr i="1" lang="en-US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-- To whom are you communicating? </a:t>
            </a:r>
            <a:r>
              <a:rPr b="1" i="1" lang="en-US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1" sz="16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891411"/>
            <a:ext cx="9144000" cy="335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Communications Overview -- Three pillars of Communications: </a:t>
            </a:r>
            <a:r>
              <a:rPr b="1" lang="en-US" sz="1600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600" u="sng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en-US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Audience </a:t>
            </a:r>
            <a:r>
              <a:rPr i="1" lang="en-US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-- To whom are you communicating? </a:t>
            </a:r>
            <a:r>
              <a:rPr b="1" i="1" lang="en-US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1" sz="16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en-US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Purpose </a:t>
            </a:r>
            <a:r>
              <a:rPr lang="en-US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i="1" lang="en-US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Why are you communicating? Serving what goal? </a:t>
            </a:r>
            <a:endParaRPr i="1" sz="16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891411"/>
            <a:ext cx="9144000" cy="335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Communications Overview -- Three pillars of Communications: </a:t>
            </a:r>
            <a:r>
              <a:rPr b="1" lang="en-US" sz="1600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600" u="sng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en-US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Audience </a:t>
            </a:r>
            <a:r>
              <a:rPr i="1" lang="en-US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-- To whom are you communicating? </a:t>
            </a:r>
            <a:r>
              <a:rPr b="1" i="1" lang="en-US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1" sz="16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en-US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Purpose </a:t>
            </a:r>
            <a:r>
              <a:rPr lang="en-US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i="1" lang="en-US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Why are you communicating? Serving what goal? </a:t>
            </a:r>
            <a:endParaRPr i="1" sz="16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en-US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Outcomes </a:t>
            </a:r>
            <a:r>
              <a:rPr lang="en-US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i="1" lang="en-US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After communicating, what outcomes do you seek? </a:t>
            </a:r>
            <a:endParaRPr sz="2100"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891411"/>
            <a:ext cx="9144000" cy="335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Communications Overview --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Topics: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Communications Overview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Relations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Relations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Media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Communications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Creative Resources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Media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Executive Communications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1200" u="sng">
              <a:solidFill>
                <a:schemeClr val="hlink"/>
              </a:solidFill>
              <a:hlinkClick r:id="rId3"/>
            </a:endParaRPr>
          </a:p>
          <a:p>
            <a:pPr indent="0" lvl="0" marL="0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i="1" lang="en-US" sz="1200" u="sng">
                <a:solidFill>
                  <a:schemeClr val="hlink"/>
                </a:solidFill>
                <a:hlinkClick r:id="rId4"/>
              </a:rPr>
              <a:t>Columba Low Library playable online puzzle</a:t>
            </a:r>
            <a:endParaRPr i="1" sz="1200"/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5">
            <a:alphaModFix/>
          </a:blip>
          <a:srcRect b="4180" l="0" r="0" t="0"/>
          <a:stretch/>
        </p:blipFill>
        <p:spPr>
          <a:xfrm>
            <a:off x="3919785" y="1465657"/>
            <a:ext cx="4912515" cy="2804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 Do: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content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the University that is meaningful, engaging and purposeful.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 Do: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content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the University that is meaningful, engaging and purposeful. 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Deliver and promote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content to stakeholders and audiences both within the University community and externally.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 Do: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content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the University that is meaningful, engaging and purposeful. 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Deliver and promote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content to stakeholders and audiences both within the University community and externally.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current and future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fulfillment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University initiatives.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